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62" r:id="rId4"/>
    <p:sldId id="257" r:id="rId5"/>
    <p:sldId id="259" r:id="rId6"/>
    <p:sldId id="264" r:id="rId7"/>
    <p:sldId id="265"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7BB87-C27F-49FC-B110-668F52F56DB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65527F0-F394-46DD-A83E-B943F13B5976}">
      <dgm:prSet phldrT="[Text]"/>
      <dgm:spPr/>
      <dgm:t>
        <a:bodyPr/>
        <a:lstStyle/>
        <a:p>
          <a:r>
            <a:rPr lang="en-US"/>
            <a:t>Dance preview</a:t>
          </a:r>
          <a:endParaRPr lang="en-US" dirty="0"/>
        </a:p>
      </dgm:t>
    </dgm:pt>
    <dgm:pt modelId="{88DE368E-B3B4-4D9E-83DC-DDA2D1059CFA}" type="parTrans" cxnId="{C2CA4C32-1183-4592-A962-132C3C37F9FE}">
      <dgm:prSet/>
      <dgm:spPr/>
      <dgm:t>
        <a:bodyPr/>
        <a:lstStyle/>
        <a:p>
          <a:endParaRPr lang="en-US"/>
        </a:p>
      </dgm:t>
    </dgm:pt>
    <dgm:pt modelId="{C117D236-7F02-4895-8FE8-5CA5ACF3A241}" type="sibTrans" cxnId="{C2CA4C32-1183-4592-A962-132C3C37F9FE}">
      <dgm:prSet/>
      <dgm:spPr/>
      <dgm:t>
        <a:bodyPr/>
        <a:lstStyle/>
        <a:p>
          <a:endParaRPr lang="en-US"/>
        </a:p>
      </dgm:t>
    </dgm:pt>
    <dgm:pt modelId="{DCA16A7F-0323-4051-99AA-01DC1DB85FA9}">
      <dgm:prSet phldrT="[Text]"/>
      <dgm:spPr/>
      <dgm:t>
        <a:bodyPr/>
        <a:lstStyle/>
        <a:p>
          <a:r>
            <a:rPr lang="en-US"/>
            <a:t>Calendar discussion</a:t>
          </a:r>
          <a:endParaRPr lang="en-US" dirty="0"/>
        </a:p>
      </dgm:t>
    </dgm:pt>
    <dgm:pt modelId="{8D817F95-7BCC-4399-BDD8-16607C37716B}" type="parTrans" cxnId="{7B95B3B2-60D6-44AD-AA60-930425D7D68E}">
      <dgm:prSet/>
      <dgm:spPr/>
      <dgm:t>
        <a:bodyPr/>
        <a:lstStyle/>
        <a:p>
          <a:endParaRPr lang="en-US"/>
        </a:p>
      </dgm:t>
    </dgm:pt>
    <dgm:pt modelId="{3FF74497-581B-43C6-8A25-1B16B12E12DC}" type="sibTrans" cxnId="{7B95B3B2-60D6-44AD-AA60-930425D7D68E}">
      <dgm:prSet/>
      <dgm:spPr/>
      <dgm:t>
        <a:bodyPr/>
        <a:lstStyle/>
        <a:p>
          <a:endParaRPr lang="en-US"/>
        </a:p>
      </dgm:t>
    </dgm:pt>
    <dgm:pt modelId="{39DF9ACE-621C-469F-8EB0-6DF8DCC0F630}">
      <dgm:prSet phldrT="[Text]"/>
      <dgm:spPr/>
      <dgm:t>
        <a:bodyPr/>
        <a:lstStyle/>
        <a:p>
          <a:r>
            <a:rPr lang="en-US"/>
            <a:t>Constructing individual calendars</a:t>
          </a:r>
          <a:endParaRPr lang="en-US" dirty="0"/>
        </a:p>
      </dgm:t>
    </dgm:pt>
    <dgm:pt modelId="{CC6CFA05-D5FF-4AEB-9A4D-5197DF642F09}" type="parTrans" cxnId="{5646424A-E38A-4155-ACFD-E076AE12B02A}">
      <dgm:prSet/>
      <dgm:spPr/>
      <dgm:t>
        <a:bodyPr/>
        <a:lstStyle/>
        <a:p>
          <a:endParaRPr lang="en-US"/>
        </a:p>
      </dgm:t>
    </dgm:pt>
    <dgm:pt modelId="{899BF29B-164A-4991-A329-C2E7F7ACE69F}" type="sibTrans" cxnId="{5646424A-E38A-4155-ACFD-E076AE12B02A}">
      <dgm:prSet/>
      <dgm:spPr/>
      <dgm:t>
        <a:bodyPr/>
        <a:lstStyle/>
        <a:p>
          <a:endParaRPr lang="en-US"/>
        </a:p>
      </dgm:t>
    </dgm:pt>
    <dgm:pt modelId="{CC57CC6C-89C2-4CD2-8864-5403164AD3CA}">
      <dgm:prSet phldrT="[Text]"/>
      <dgm:spPr/>
      <dgm:t>
        <a:bodyPr/>
        <a:lstStyle/>
        <a:p>
          <a:r>
            <a:rPr lang="en-US"/>
            <a:t>Closing</a:t>
          </a:r>
          <a:endParaRPr lang="en-US" dirty="0"/>
        </a:p>
      </dgm:t>
    </dgm:pt>
    <dgm:pt modelId="{6F75CDC0-5F0A-4C92-A290-8681284499ED}" type="parTrans" cxnId="{3147868D-4E05-4C11-BF2C-EC0739CF42A2}">
      <dgm:prSet/>
      <dgm:spPr/>
    </dgm:pt>
    <dgm:pt modelId="{37B1C3D6-3FC7-48DF-B7A8-290D0C0C4C0D}" type="sibTrans" cxnId="{3147868D-4E05-4C11-BF2C-EC0739CF42A2}">
      <dgm:prSet/>
      <dgm:spPr/>
      <dgm:t>
        <a:bodyPr/>
        <a:lstStyle/>
        <a:p>
          <a:endParaRPr lang="en-US"/>
        </a:p>
      </dgm:t>
    </dgm:pt>
    <dgm:pt modelId="{577045C2-6DE8-459E-91D6-2942932F168C}" type="pres">
      <dgm:prSet presAssocID="{A4B7BB87-C27F-49FC-B110-668F52F56DB6}" presName="Name0" presStyleCnt="0">
        <dgm:presLayoutVars>
          <dgm:dir/>
          <dgm:resizeHandles val="exact"/>
        </dgm:presLayoutVars>
      </dgm:prSet>
      <dgm:spPr/>
      <dgm:t>
        <a:bodyPr/>
        <a:lstStyle/>
        <a:p>
          <a:endParaRPr lang="en-US"/>
        </a:p>
      </dgm:t>
    </dgm:pt>
    <dgm:pt modelId="{8D8382B3-F5AD-42C9-B2FE-B1177537200B}" type="pres">
      <dgm:prSet presAssocID="{865527F0-F394-46DD-A83E-B943F13B5976}" presName="node" presStyleLbl="node1" presStyleIdx="0" presStyleCnt="4">
        <dgm:presLayoutVars>
          <dgm:bulletEnabled val="1"/>
        </dgm:presLayoutVars>
      </dgm:prSet>
      <dgm:spPr/>
      <dgm:t>
        <a:bodyPr/>
        <a:lstStyle/>
        <a:p>
          <a:endParaRPr lang="en-US"/>
        </a:p>
      </dgm:t>
    </dgm:pt>
    <dgm:pt modelId="{E47901ED-D451-4BC0-8596-EC94A1937124}" type="pres">
      <dgm:prSet presAssocID="{C117D236-7F02-4895-8FE8-5CA5ACF3A241}" presName="sibTrans" presStyleLbl="sibTrans2D1" presStyleIdx="0" presStyleCnt="3"/>
      <dgm:spPr/>
      <dgm:t>
        <a:bodyPr/>
        <a:lstStyle/>
        <a:p>
          <a:endParaRPr lang="en-US"/>
        </a:p>
      </dgm:t>
    </dgm:pt>
    <dgm:pt modelId="{359BA805-052C-44E0-A51B-2D63BD289EA6}" type="pres">
      <dgm:prSet presAssocID="{C117D236-7F02-4895-8FE8-5CA5ACF3A241}" presName="connectorText" presStyleLbl="sibTrans2D1" presStyleIdx="0" presStyleCnt="3"/>
      <dgm:spPr/>
      <dgm:t>
        <a:bodyPr/>
        <a:lstStyle/>
        <a:p>
          <a:endParaRPr lang="en-US"/>
        </a:p>
      </dgm:t>
    </dgm:pt>
    <dgm:pt modelId="{BA891774-9DCB-4D2D-8C48-79159D394CCB}" type="pres">
      <dgm:prSet presAssocID="{DCA16A7F-0323-4051-99AA-01DC1DB85FA9}" presName="node" presStyleLbl="node1" presStyleIdx="1" presStyleCnt="4">
        <dgm:presLayoutVars>
          <dgm:bulletEnabled val="1"/>
        </dgm:presLayoutVars>
      </dgm:prSet>
      <dgm:spPr/>
      <dgm:t>
        <a:bodyPr/>
        <a:lstStyle/>
        <a:p>
          <a:endParaRPr lang="en-US"/>
        </a:p>
      </dgm:t>
    </dgm:pt>
    <dgm:pt modelId="{21A78CCF-809A-4A28-831B-FDDDB6218BFA}" type="pres">
      <dgm:prSet presAssocID="{3FF74497-581B-43C6-8A25-1B16B12E12DC}" presName="sibTrans" presStyleLbl="sibTrans2D1" presStyleIdx="1" presStyleCnt="3"/>
      <dgm:spPr/>
      <dgm:t>
        <a:bodyPr/>
        <a:lstStyle/>
        <a:p>
          <a:endParaRPr lang="en-US"/>
        </a:p>
      </dgm:t>
    </dgm:pt>
    <dgm:pt modelId="{99B622A7-1A4B-48CD-9147-6DB197C61636}" type="pres">
      <dgm:prSet presAssocID="{3FF74497-581B-43C6-8A25-1B16B12E12DC}" presName="connectorText" presStyleLbl="sibTrans2D1" presStyleIdx="1" presStyleCnt="3"/>
      <dgm:spPr/>
      <dgm:t>
        <a:bodyPr/>
        <a:lstStyle/>
        <a:p>
          <a:endParaRPr lang="en-US"/>
        </a:p>
      </dgm:t>
    </dgm:pt>
    <dgm:pt modelId="{C7B371A4-2C12-4A66-8A05-38D30ED22AC0}" type="pres">
      <dgm:prSet presAssocID="{39DF9ACE-621C-469F-8EB0-6DF8DCC0F630}" presName="node" presStyleLbl="node1" presStyleIdx="2" presStyleCnt="4">
        <dgm:presLayoutVars>
          <dgm:bulletEnabled val="1"/>
        </dgm:presLayoutVars>
      </dgm:prSet>
      <dgm:spPr/>
      <dgm:t>
        <a:bodyPr/>
        <a:lstStyle/>
        <a:p>
          <a:endParaRPr lang="en-US"/>
        </a:p>
      </dgm:t>
    </dgm:pt>
    <dgm:pt modelId="{888406B7-8D99-42CD-A17D-A2E8371F20A7}" type="pres">
      <dgm:prSet presAssocID="{899BF29B-164A-4991-A329-C2E7F7ACE69F}" presName="sibTrans" presStyleLbl="sibTrans2D1" presStyleIdx="2" presStyleCnt="3"/>
      <dgm:spPr/>
      <dgm:t>
        <a:bodyPr/>
        <a:lstStyle/>
        <a:p>
          <a:endParaRPr lang="en-US"/>
        </a:p>
      </dgm:t>
    </dgm:pt>
    <dgm:pt modelId="{7FF64657-1C55-4E34-8EDE-F3535F3C4E72}" type="pres">
      <dgm:prSet presAssocID="{899BF29B-164A-4991-A329-C2E7F7ACE69F}" presName="connectorText" presStyleLbl="sibTrans2D1" presStyleIdx="2" presStyleCnt="3"/>
      <dgm:spPr/>
      <dgm:t>
        <a:bodyPr/>
        <a:lstStyle/>
        <a:p>
          <a:endParaRPr lang="en-US"/>
        </a:p>
      </dgm:t>
    </dgm:pt>
    <dgm:pt modelId="{701E549B-D14B-4EB4-8C07-4051759E8B87}" type="pres">
      <dgm:prSet presAssocID="{CC57CC6C-89C2-4CD2-8864-5403164AD3CA}" presName="node" presStyleLbl="node1" presStyleIdx="3" presStyleCnt="4">
        <dgm:presLayoutVars>
          <dgm:bulletEnabled val="1"/>
        </dgm:presLayoutVars>
      </dgm:prSet>
      <dgm:spPr/>
      <dgm:t>
        <a:bodyPr/>
        <a:lstStyle/>
        <a:p>
          <a:endParaRPr lang="en-US"/>
        </a:p>
      </dgm:t>
    </dgm:pt>
  </dgm:ptLst>
  <dgm:cxnLst>
    <dgm:cxn modelId="{B432821D-A625-4A4D-B14C-7FD2F2E14235}" type="presOf" srcId="{3FF74497-581B-43C6-8A25-1B16B12E12DC}" destId="{21A78CCF-809A-4A28-831B-FDDDB6218BFA}" srcOrd="0" destOrd="0" presId="urn:microsoft.com/office/officeart/2005/8/layout/process1"/>
    <dgm:cxn modelId="{6A6F948C-1285-4303-A682-B759F77B972A}" type="presOf" srcId="{899BF29B-164A-4991-A329-C2E7F7ACE69F}" destId="{7FF64657-1C55-4E34-8EDE-F3535F3C4E72}" srcOrd="1" destOrd="0" presId="urn:microsoft.com/office/officeart/2005/8/layout/process1"/>
    <dgm:cxn modelId="{B315173B-DD64-451E-ABA8-ED582CD97443}" type="presOf" srcId="{C117D236-7F02-4895-8FE8-5CA5ACF3A241}" destId="{E47901ED-D451-4BC0-8596-EC94A1937124}" srcOrd="0" destOrd="0" presId="urn:microsoft.com/office/officeart/2005/8/layout/process1"/>
    <dgm:cxn modelId="{5646424A-E38A-4155-ACFD-E076AE12B02A}" srcId="{A4B7BB87-C27F-49FC-B110-668F52F56DB6}" destId="{39DF9ACE-621C-469F-8EB0-6DF8DCC0F630}" srcOrd="2" destOrd="0" parTransId="{CC6CFA05-D5FF-4AEB-9A4D-5197DF642F09}" sibTransId="{899BF29B-164A-4991-A329-C2E7F7ACE69F}"/>
    <dgm:cxn modelId="{C2CA4C32-1183-4592-A962-132C3C37F9FE}" srcId="{A4B7BB87-C27F-49FC-B110-668F52F56DB6}" destId="{865527F0-F394-46DD-A83E-B943F13B5976}" srcOrd="0" destOrd="0" parTransId="{88DE368E-B3B4-4D9E-83DC-DDA2D1059CFA}" sibTransId="{C117D236-7F02-4895-8FE8-5CA5ACF3A241}"/>
    <dgm:cxn modelId="{3147868D-4E05-4C11-BF2C-EC0739CF42A2}" srcId="{A4B7BB87-C27F-49FC-B110-668F52F56DB6}" destId="{CC57CC6C-89C2-4CD2-8864-5403164AD3CA}" srcOrd="3" destOrd="0" parTransId="{6F75CDC0-5F0A-4C92-A290-8681284499ED}" sibTransId="{37B1C3D6-3FC7-48DF-B7A8-290D0C0C4C0D}"/>
    <dgm:cxn modelId="{E06CC5D0-CE76-466E-9E69-E1987F4696E6}" type="presOf" srcId="{DCA16A7F-0323-4051-99AA-01DC1DB85FA9}" destId="{BA891774-9DCB-4D2D-8C48-79159D394CCB}" srcOrd="0" destOrd="0" presId="urn:microsoft.com/office/officeart/2005/8/layout/process1"/>
    <dgm:cxn modelId="{EBC5204D-5DDB-4224-8C28-7DF5F1A14DCD}" type="presOf" srcId="{CC57CC6C-89C2-4CD2-8864-5403164AD3CA}" destId="{701E549B-D14B-4EB4-8C07-4051759E8B87}" srcOrd="0" destOrd="0" presId="urn:microsoft.com/office/officeart/2005/8/layout/process1"/>
    <dgm:cxn modelId="{258AD3C1-2B59-4698-BC87-460BB1E09AF5}" type="presOf" srcId="{39DF9ACE-621C-469F-8EB0-6DF8DCC0F630}" destId="{C7B371A4-2C12-4A66-8A05-38D30ED22AC0}" srcOrd="0" destOrd="0" presId="urn:microsoft.com/office/officeart/2005/8/layout/process1"/>
    <dgm:cxn modelId="{4FE46645-B5DF-4245-A10D-6BF5E82E3417}" type="presOf" srcId="{A4B7BB87-C27F-49FC-B110-668F52F56DB6}" destId="{577045C2-6DE8-459E-91D6-2942932F168C}" srcOrd="0" destOrd="0" presId="urn:microsoft.com/office/officeart/2005/8/layout/process1"/>
    <dgm:cxn modelId="{3DB9349E-CF75-4D7A-8727-0444C238CA97}" type="presOf" srcId="{C117D236-7F02-4895-8FE8-5CA5ACF3A241}" destId="{359BA805-052C-44E0-A51B-2D63BD289EA6}" srcOrd="1" destOrd="0" presId="urn:microsoft.com/office/officeart/2005/8/layout/process1"/>
    <dgm:cxn modelId="{7B95B3B2-60D6-44AD-AA60-930425D7D68E}" srcId="{A4B7BB87-C27F-49FC-B110-668F52F56DB6}" destId="{DCA16A7F-0323-4051-99AA-01DC1DB85FA9}" srcOrd="1" destOrd="0" parTransId="{8D817F95-7BCC-4399-BDD8-16607C37716B}" sibTransId="{3FF74497-581B-43C6-8A25-1B16B12E12DC}"/>
    <dgm:cxn modelId="{A4D20B54-772C-402E-8912-33D3747BEA05}" type="presOf" srcId="{899BF29B-164A-4991-A329-C2E7F7ACE69F}" destId="{888406B7-8D99-42CD-A17D-A2E8371F20A7}" srcOrd="0" destOrd="0" presId="urn:microsoft.com/office/officeart/2005/8/layout/process1"/>
    <dgm:cxn modelId="{DD0B3C6E-878B-4209-A914-68FB99AC6EBC}" type="presOf" srcId="{865527F0-F394-46DD-A83E-B943F13B5976}" destId="{8D8382B3-F5AD-42C9-B2FE-B1177537200B}" srcOrd="0" destOrd="0" presId="urn:microsoft.com/office/officeart/2005/8/layout/process1"/>
    <dgm:cxn modelId="{293DC784-3B63-448E-9EC4-C433E865D5A5}" type="presOf" srcId="{3FF74497-581B-43C6-8A25-1B16B12E12DC}" destId="{99B622A7-1A4B-48CD-9147-6DB197C61636}" srcOrd="1" destOrd="0" presId="urn:microsoft.com/office/officeart/2005/8/layout/process1"/>
    <dgm:cxn modelId="{F9045CDB-78B2-4E06-97A0-AEA13A0736D0}" type="presParOf" srcId="{577045C2-6DE8-459E-91D6-2942932F168C}" destId="{8D8382B3-F5AD-42C9-B2FE-B1177537200B}" srcOrd="0" destOrd="0" presId="urn:microsoft.com/office/officeart/2005/8/layout/process1"/>
    <dgm:cxn modelId="{A75F75B5-7FE5-4D50-85F9-C4B3F122B7F5}" type="presParOf" srcId="{577045C2-6DE8-459E-91D6-2942932F168C}" destId="{E47901ED-D451-4BC0-8596-EC94A1937124}" srcOrd="1" destOrd="0" presId="urn:microsoft.com/office/officeart/2005/8/layout/process1"/>
    <dgm:cxn modelId="{664DAAB0-05E8-43FB-8775-E3DCA1461501}" type="presParOf" srcId="{E47901ED-D451-4BC0-8596-EC94A1937124}" destId="{359BA805-052C-44E0-A51B-2D63BD289EA6}" srcOrd="0" destOrd="0" presId="urn:microsoft.com/office/officeart/2005/8/layout/process1"/>
    <dgm:cxn modelId="{294652C1-3004-4D6B-A8F5-F8C9F0688986}" type="presParOf" srcId="{577045C2-6DE8-459E-91D6-2942932F168C}" destId="{BA891774-9DCB-4D2D-8C48-79159D394CCB}" srcOrd="2" destOrd="0" presId="urn:microsoft.com/office/officeart/2005/8/layout/process1"/>
    <dgm:cxn modelId="{AD5E4B74-5487-438A-AC32-0357C28596BC}" type="presParOf" srcId="{577045C2-6DE8-459E-91D6-2942932F168C}" destId="{21A78CCF-809A-4A28-831B-FDDDB6218BFA}" srcOrd="3" destOrd="0" presId="urn:microsoft.com/office/officeart/2005/8/layout/process1"/>
    <dgm:cxn modelId="{4032C5B8-A97C-4C20-B188-D8923F4A09B9}" type="presParOf" srcId="{21A78CCF-809A-4A28-831B-FDDDB6218BFA}" destId="{99B622A7-1A4B-48CD-9147-6DB197C61636}" srcOrd="0" destOrd="0" presId="urn:microsoft.com/office/officeart/2005/8/layout/process1"/>
    <dgm:cxn modelId="{4D5013B3-9D23-455D-A66A-E4AF4F61CEA4}" type="presParOf" srcId="{577045C2-6DE8-459E-91D6-2942932F168C}" destId="{C7B371A4-2C12-4A66-8A05-38D30ED22AC0}" srcOrd="4" destOrd="0" presId="urn:microsoft.com/office/officeart/2005/8/layout/process1"/>
    <dgm:cxn modelId="{522A5D76-7DDE-4FE5-A52F-CE7FF4908AFB}" type="presParOf" srcId="{577045C2-6DE8-459E-91D6-2942932F168C}" destId="{888406B7-8D99-42CD-A17D-A2E8371F20A7}" srcOrd="5" destOrd="0" presId="urn:microsoft.com/office/officeart/2005/8/layout/process1"/>
    <dgm:cxn modelId="{6E40F334-BFB1-4779-AB6A-BB7BB81D8AF1}" type="presParOf" srcId="{888406B7-8D99-42CD-A17D-A2E8371F20A7}" destId="{7FF64657-1C55-4E34-8EDE-F3535F3C4E72}" srcOrd="0" destOrd="0" presId="urn:microsoft.com/office/officeart/2005/8/layout/process1"/>
    <dgm:cxn modelId="{C95A0829-29E4-4AB0-9967-F7734754CEC2}" type="presParOf" srcId="{577045C2-6DE8-459E-91D6-2942932F168C}" destId="{701E549B-D14B-4EB4-8C07-4051759E8B8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382B3-F5AD-42C9-B2FE-B1177537200B}">
      <dsp:nvSpPr>
        <dsp:cNvPr id="0" name=""/>
        <dsp:cNvSpPr/>
      </dsp:nvSpPr>
      <dsp:spPr>
        <a:xfrm>
          <a:off x="4912" y="1581245"/>
          <a:ext cx="2147899" cy="128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Dance preview</a:t>
          </a:r>
          <a:endParaRPr lang="en-US" sz="2400" kern="1200" dirty="0"/>
        </a:p>
      </dsp:txBody>
      <dsp:txXfrm>
        <a:off x="42658" y="1618991"/>
        <a:ext cx="2072407" cy="1213247"/>
      </dsp:txXfrm>
    </dsp:sp>
    <dsp:sp modelId="{E47901ED-D451-4BC0-8596-EC94A1937124}">
      <dsp:nvSpPr>
        <dsp:cNvPr id="0" name=""/>
        <dsp:cNvSpPr/>
      </dsp:nvSpPr>
      <dsp:spPr>
        <a:xfrm>
          <a:off x="2367602" y="1959275"/>
          <a:ext cx="455354" cy="532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67602" y="2065811"/>
        <a:ext cx="318748" cy="319607"/>
      </dsp:txXfrm>
    </dsp:sp>
    <dsp:sp modelId="{BA891774-9DCB-4D2D-8C48-79159D394CCB}">
      <dsp:nvSpPr>
        <dsp:cNvPr id="0" name=""/>
        <dsp:cNvSpPr/>
      </dsp:nvSpPr>
      <dsp:spPr>
        <a:xfrm>
          <a:off x="3011972" y="1581245"/>
          <a:ext cx="2147899" cy="128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Calendar discussion</a:t>
          </a:r>
          <a:endParaRPr lang="en-US" sz="2400" kern="1200" dirty="0"/>
        </a:p>
      </dsp:txBody>
      <dsp:txXfrm>
        <a:off x="3049718" y="1618991"/>
        <a:ext cx="2072407" cy="1213247"/>
      </dsp:txXfrm>
    </dsp:sp>
    <dsp:sp modelId="{21A78CCF-809A-4A28-831B-FDDDB6218BFA}">
      <dsp:nvSpPr>
        <dsp:cNvPr id="0" name=""/>
        <dsp:cNvSpPr/>
      </dsp:nvSpPr>
      <dsp:spPr>
        <a:xfrm>
          <a:off x="5374662" y="1959275"/>
          <a:ext cx="455354" cy="532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74662" y="2065811"/>
        <a:ext cx="318748" cy="319607"/>
      </dsp:txXfrm>
    </dsp:sp>
    <dsp:sp modelId="{C7B371A4-2C12-4A66-8A05-38D30ED22AC0}">
      <dsp:nvSpPr>
        <dsp:cNvPr id="0" name=""/>
        <dsp:cNvSpPr/>
      </dsp:nvSpPr>
      <dsp:spPr>
        <a:xfrm>
          <a:off x="6019032" y="1581245"/>
          <a:ext cx="2147899" cy="128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Constructing individual calendars</a:t>
          </a:r>
          <a:endParaRPr lang="en-US" sz="2400" kern="1200" dirty="0"/>
        </a:p>
      </dsp:txBody>
      <dsp:txXfrm>
        <a:off x="6056778" y="1618991"/>
        <a:ext cx="2072407" cy="1213247"/>
      </dsp:txXfrm>
    </dsp:sp>
    <dsp:sp modelId="{888406B7-8D99-42CD-A17D-A2E8371F20A7}">
      <dsp:nvSpPr>
        <dsp:cNvPr id="0" name=""/>
        <dsp:cNvSpPr/>
      </dsp:nvSpPr>
      <dsp:spPr>
        <a:xfrm>
          <a:off x="8381722" y="1959275"/>
          <a:ext cx="455354" cy="532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8381722" y="2065811"/>
        <a:ext cx="318748" cy="319607"/>
      </dsp:txXfrm>
    </dsp:sp>
    <dsp:sp modelId="{701E549B-D14B-4EB4-8C07-4051759E8B87}">
      <dsp:nvSpPr>
        <dsp:cNvPr id="0" name=""/>
        <dsp:cNvSpPr/>
      </dsp:nvSpPr>
      <dsp:spPr>
        <a:xfrm>
          <a:off x="9026092" y="1581245"/>
          <a:ext cx="2147899" cy="128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Closing</a:t>
          </a:r>
          <a:endParaRPr lang="en-US" sz="2400" kern="1200" dirty="0"/>
        </a:p>
      </dsp:txBody>
      <dsp:txXfrm>
        <a:off x="9063838" y="1618991"/>
        <a:ext cx="2072407" cy="12132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E1A0D-A2DC-4717-867F-AF5AEF682F76}" type="datetimeFigureOut">
              <a:rPr lang="en-US"/>
              <a:t>10/22/2015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2FAF4-BA64-4794-9ABD-1850B7C58DFC}" type="slidenum">
              <a:rPr lang="en-US"/>
              <a:t>‹#›</a:t>
            </a:fld>
            <a:endParaRPr lang="en-US"/>
          </a:p>
        </p:txBody>
      </p:sp>
    </p:spTree>
    <p:extLst>
      <p:ext uri="{BB962C8B-B14F-4D97-AF65-F5344CB8AC3E}">
        <p14:creationId xmlns:p14="http://schemas.microsoft.com/office/powerpoint/2010/main" val="416833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1</a:t>
            </a:fld>
            <a:endParaRPr lang="en-US"/>
          </a:p>
        </p:txBody>
      </p:sp>
    </p:spTree>
    <p:extLst>
      <p:ext uri="{BB962C8B-B14F-4D97-AF65-F5344CB8AC3E}">
        <p14:creationId xmlns:p14="http://schemas.microsoft.com/office/powerpoint/2010/main" val="200986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2</a:t>
            </a:fld>
            <a:endParaRPr lang="en-US"/>
          </a:p>
        </p:txBody>
      </p:sp>
    </p:spTree>
    <p:extLst>
      <p:ext uri="{BB962C8B-B14F-4D97-AF65-F5344CB8AC3E}">
        <p14:creationId xmlns:p14="http://schemas.microsoft.com/office/powerpoint/2010/main" val="160262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3</a:t>
            </a:fld>
            <a:endParaRPr lang="en-US"/>
          </a:p>
        </p:txBody>
      </p:sp>
    </p:spTree>
    <p:extLst>
      <p:ext uri="{BB962C8B-B14F-4D97-AF65-F5344CB8AC3E}">
        <p14:creationId xmlns:p14="http://schemas.microsoft.com/office/powerpoint/2010/main" val="24182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4</a:t>
            </a:fld>
            <a:endParaRPr lang="en-US"/>
          </a:p>
        </p:txBody>
      </p:sp>
    </p:spTree>
    <p:extLst>
      <p:ext uri="{BB962C8B-B14F-4D97-AF65-F5344CB8AC3E}">
        <p14:creationId xmlns:p14="http://schemas.microsoft.com/office/powerpoint/2010/main" val="17017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5</a:t>
            </a:fld>
            <a:endParaRPr lang="en-US"/>
          </a:p>
        </p:txBody>
      </p:sp>
    </p:spTree>
    <p:extLst>
      <p:ext uri="{BB962C8B-B14F-4D97-AF65-F5344CB8AC3E}">
        <p14:creationId xmlns:p14="http://schemas.microsoft.com/office/powerpoint/2010/main" val="389248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6</a:t>
            </a:fld>
            <a:endParaRPr lang="en-US"/>
          </a:p>
        </p:txBody>
      </p:sp>
    </p:spTree>
    <p:extLst>
      <p:ext uri="{BB962C8B-B14F-4D97-AF65-F5344CB8AC3E}">
        <p14:creationId xmlns:p14="http://schemas.microsoft.com/office/powerpoint/2010/main" val="141492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7</a:t>
            </a:fld>
            <a:endParaRPr lang="en-US"/>
          </a:p>
        </p:txBody>
      </p:sp>
    </p:spTree>
    <p:extLst>
      <p:ext uri="{BB962C8B-B14F-4D97-AF65-F5344CB8AC3E}">
        <p14:creationId xmlns:p14="http://schemas.microsoft.com/office/powerpoint/2010/main" val="83710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8</a:t>
            </a:fld>
            <a:endParaRPr lang="en-US"/>
          </a:p>
        </p:txBody>
      </p:sp>
    </p:spTree>
    <p:extLst>
      <p:ext uri="{BB962C8B-B14F-4D97-AF65-F5344CB8AC3E}">
        <p14:creationId xmlns:p14="http://schemas.microsoft.com/office/powerpoint/2010/main" val="1399071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2FAF4-BA64-4794-9ABD-1850B7C58DFC}" type="slidenum">
              <a:rPr lang="en-US"/>
              <a:t>9</a:t>
            </a:fld>
            <a:endParaRPr lang="en-US"/>
          </a:p>
        </p:txBody>
      </p:sp>
    </p:spTree>
    <p:extLst>
      <p:ext uri="{BB962C8B-B14F-4D97-AF65-F5344CB8AC3E}">
        <p14:creationId xmlns:p14="http://schemas.microsoft.com/office/powerpoint/2010/main" val="2076672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10/22/2015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10/22/2015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10/22/2015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10/22/2015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10/22/2015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Ak5AfmkopJ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Tuning Protocol</a:t>
            </a:r>
            <a:endParaRPr lang="en-US" dirty="0"/>
          </a:p>
        </p:txBody>
      </p:sp>
      <p:sp>
        <p:nvSpPr>
          <p:cNvPr id="3" name="Subtitle 2"/>
          <p:cNvSpPr>
            <a:spLocks noGrp="1"/>
          </p:cNvSpPr>
          <p:nvPr>
            <p:ph type="subTitle" idx="1"/>
          </p:nvPr>
        </p:nvSpPr>
        <p:spPr/>
        <p:txBody>
          <a:bodyPr/>
          <a:lstStyle/>
          <a:p>
            <a:r>
              <a:rPr lang="en-US"/>
              <a:t>BY: jessica trelstad</a:t>
            </a:r>
            <a:endParaRPr lang="en-US" dirty="0"/>
          </a:p>
          <a:p>
            <a:r>
              <a:rPr lang="en-US"/>
              <a:t>1st grade -- Harriet bishop elementary</a:t>
            </a:r>
            <a:endParaRPr lang="en-US" dirty="0"/>
          </a:p>
        </p:txBody>
      </p:sp>
    </p:spTree>
    <p:extLst>
      <p:ext uri="{BB962C8B-B14F-4D97-AF65-F5344CB8AC3E}">
        <p14:creationId xmlns:p14="http://schemas.microsoft.com/office/powerpoint/2010/main" val="18235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for Learning</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2800"/>
              <a:t>I completed my student teaching in the Rochester Public School District in 1st Grade at Harriet Bishop Elementary. The class that I taught consisted of 21 students ages 6 or 7.  Although the majority of the class was white, it was a diverse classroom with students coming from different social-economic backgrounds and ethnicities.  </a:t>
            </a:r>
            <a:endParaRPr lang="en-US" sz="2800" dirty="0"/>
          </a:p>
        </p:txBody>
      </p:sp>
    </p:spTree>
    <p:extLst>
      <p:ext uri="{BB962C8B-B14F-4D97-AF65-F5344CB8AC3E}">
        <p14:creationId xmlns:p14="http://schemas.microsoft.com/office/powerpoint/2010/main" val="285178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for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431914"/>
              </p:ext>
            </p:extLst>
          </p:nvPr>
        </p:nvGraphicFramePr>
        <p:xfrm>
          <a:off x="819509" y="2602301"/>
          <a:ext cx="9860954" cy="3803814"/>
        </p:xfrm>
        <a:graphic>
          <a:graphicData uri="http://schemas.openxmlformats.org/drawingml/2006/table">
            <a:tbl>
              <a:tblPr firstRow="1" bandRow="1">
                <a:tableStyleId>{5C22544A-7EE6-4342-B048-85BDC9FD1C3A}</a:tableStyleId>
              </a:tblPr>
              <a:tblGrid>
                <a:gridCol w="4930477">
                  <a:extLst>
                    <a:ext uri="{9D8B030D-6E8A-4147-A177-3AD203B41FA5}">
                      <a16:colId xmlns:a16="http://schemas.microsoft.com/office/drawing/2014/main" val="3498865999"/>
                    </a:ext>
                  </a:extLst>
                </a:gridCol>
                <a:gridCol w="4930477">
                  <a:extLst>
                    <a:ext uri="{9D8B030D-6E8A-4147-A177-3AD203B41FA5}">
                      <a16:colId xmlns:a16="http://schemas.microsoft.com/office/drawing/2014/main" val="2742576060"/>
                    </a:ext>
                  </a:extLst>
                </a:gridCol>
              </a:tblGrid>
              <a:tr h="543402">
                <a:tc>
                  <a:txBody>
                    <a:bodyPr/>
                    <a:lstStyle/>
                    <a:p>
                      <a:r>
                        <a:rPr lang="en-US"/>
                        <a:t>Category</a:t>
                      </a:r>
                      <a:endParaRPr lang="en-US" dirty="0"/>
                    </a:p>
                  </a:txBody>
                  <a:tcPr/>
                </a:tc>
                <a:tc>
                  <a:txBody>
                    <a:bodyPr/>
                    <a:lstStyle/>
                    <a:p>
                      <a:r>
                        <a:rPr lang="en-US"/>
                        <a:t>Number of Students</a:t>
                      </a:r>
                      <a:endParaRPr lang="en-US" dirty="0"/>
                    </a:p>
                  </a:txBody>
                  <a:tcPr/>
                </a:tc>
                <a:extLst>
                  <a:ext uri="{0D108BD9-81ED-4DB2-BD59-A6C34878D82A}">
                    <a16:rowId xmlns:a16="http://schemas.microsoft.com/office/drawing/2014/main" val="3300180103"/>
                  </a:ext>
                </a:extLst>
              </a:tr>
              <a:tr h="543402">
                <a:tc>
                  <a:txBody>
                    <a:bodyPr/>
                    <a:lstStyle/>
                    <a:p>
                      <a:r>
                        <a:rPr lang="en-US"/>
                        <a:t>Class total</a:t>
                      </a:r>
                    </a:p>
                  </a:txBody>
                  <a:tcPr/>
                </a:tc>
                <a:tc>
                  <a:txBody>
                    <a:bodyPr/>
                    <a:lstStyle/>
                    <a:p>
                      <a:r>
                        <a:rPr lang="en-US"/>
                        <a:t>21</a:t>
                      </a:r>
                    </a:p>
                  </a:txBody>
                  <a:tcPr/>
                </a:tc>
                <a:extLst>
                  <a:ext uri="{0D108BD9-81ED-4DB2-BD59-A6C34878D82A}">
                    <a16:rowId xmlns:a16="http://schemas.microsoft.com/office/drawing/2014/main" val="3688542286"/>
                  </a:ext>
                </a:extLst>
              </a:tr>
              <a:tr h="543402">
                <a:tc>
                  <a:txBody>
                    <a:bodyPr/>
                    <a:lstStyle/>
                    <a:p>
                      <a:r>
                        <a:rPr lang="en-US"/>
                        <a:t>Gender</a:t>
                      </a:r>
                    </a:p>
                  </a:txBody>
                  <a:tcPr/>
                </a:tc>
                <a:tc>
                  <a:txBody>
                    <a:bodyPr/>
                    <a:lstStyle/>
                    <a:p>
                      <a:r>
                        <a:rPr lang="en-US"/>
                        <a:t>Female: 11  Male: 10</a:t>
                      </a:r>
                      <a:endParaRPr lang="en-US" dirty="0"/>
                    </a:p>
                  </a:txBody>
                  <a:tcPr/>
                </a:tc>
                <a:extLst>
                  <a:ext uri="{0D108BD9-81ED-4DB2-BD59-A6C34878D82A}">
                    <a16:rowId xmlns:a16="http://schemas.microsoft.com/office/drawing/2014/main" val="1772189477"/>
                  </a:ext>
                </a:extLst>
              </a:tr>
              <a:tr h="543402">
                <a:tc>
                  <a:txBody>
                    <a:bodyPr/>
                    <a:lstStyle/>
                    <a:p>
                      <a:r>
                        <a:rPr lang="en-US"/>
                        <a:t>IEPs</a:t>
                      </a:r>
                      <a:endParaRPr lang="en-US" dirty="0"/>
                    </a:p>
                  </a:txBody>
                  <a:tcPr/>
                </a:tc>
                <a:tc>
                  <a:txBody>
                    <a:bodyPr/>
                    <a:lstStyle/>
                    <a:p>
                      <a:r>
                        <a:rPr lang="en-US"/>
                        <a:t>2</a:t>
                      </a:r>
                    </a:p>
                  </a:txBody>
                  <a:tcPr/>
                </a:tc>
                <a:extLst>
                  <a:ext uri="{0D108BD9-81ED-4DB2-BD59-A6C34878D82A}">
                    <a16:rowId xmlns:a16="http://schemas.microsoft.com/office/drawing/2014/main" val="289156073"/>
                  </a:ext>
                </a:extLst>
              </a:tr>
              <a:tr h="543402">
                <a:tc>
                  <a:txBody>
                    <a:bodyPr/>
                    <a:lstStyle/>
                    <a:p>
                      <a:r>
                        <a:rPr lang="en-US"/>
                        <a:t>Els</a:t>
                      </a:r>
                      <a:endParaRPr lang="en-US" dirty="0"/>
                    </a:p>
                  </a:txBody>
                  <a:tcPr/>
                </a:tc>
                <a:tc>
                  <a:txBody>
                    <a:bodyPr/>
                    <a:lstStyle/>
                    <a:p>
                      <a:r>
                        <a:rPr lang="en-US"/>
                        <a:t>2</a:t>
                      </a:r>
                    </a:p>
                  </a:txBody>
                  <a:tcPr/>
                </a:tc>
                <a:extLst>
                  <a:ext uri="{0D108BD9-81ED-4DB2-BD59-A6C34878D82A}">
                    <a16:rowId xmlns:a16="http://schemas.microsoft.com/office/drawing/2014/main" val="3706348029"/>
                  </a:ext>
                </a:extLst>
              </a:tr>
              <a:tr h="543402">
                <a:tc>
                  <a:txBody>
                    <a:bodyPr/>
                    <a:lstStyle/>
                    <a:p>
                      <a:r>
                        <a:rPr lang="en-US"/>
                        <a:t>SES</a:t>
                      </a:r>
                      <a:endParaRPr lang="en-US" dirty="0"/>
                    </a:p>
                  </a:txBody>
                  <a:tcPr/>
                </a:tc>
                <a:tc>
                  <a:txBody>
                    <a:bodyPr/>
                    <a:lstStyle/>
                    <a:p>
                      <a:r>
                        <a:rPr lang="en-US"/>
                        <a:t>6</a:t>
                      </a:r>
                    </a:p>
                  </a:txBody>
                  <a:tcPr/>
                </a:tc>
                <a:extLst>
                  <a:ext uri="{0D108BD9-81ED-4DB2-BD59-A6C34878D82A}">
                    <a16:rowId xmlns:a16="http://schemas.microsoft.com/office/drawing/2014/main" val="3790251881"/>
                  </a:ext>
                </a:extLst>
              </a:tr>
              <a:tr h="543402">
                <a:tc>
                  <a:txBody>
                    <a:bodyPr/>
                    <a:lstStyle/>
                    <a:p>
                      <a:r>
                        <a:rPr lang="en-US"/>
                        <a:t>Struggling readers</a:t>
                      </a:r>
                    </a:p>
                  </a:txBody>
                  <a:tcPr/>
                </a:tc>
                <a:tc>
                  <a:txBody>
                    <a:bodyPr/>
                    <a:lstStyle/>
                    <a:p>
                      <a:r>
                        <a:rPr lang="en-US"/>
                        <a:t>5</a:t>
                      </a:r>
                    </a:p>
                  </a:txBody>
                  <a:tcPr/>
                </a:tc>
                <a:extLst>
                  <a:ext uri="{0D108BD9-81ED-4DB2-BD59-A6C34878D82A}">
                    <a16:rowId xmlns:a16="http://schemas.microsoft.com/office/drawing/2014/main" val="2651306266"/>
                  </a:ext>
                </a:extLst>
              </a:tr>
            </a:tbl>
          </a:graphicData>
        </a:graphic>
      </p:graphicFrame>
    </p:spTree>
    <p:extLst>
      <p:ext uri="{BB962C8B-B14F-4D97-AF65-F5344CB8AC3E}">
        <p14:creationId xmlns:p14="http://schemas.microsoft.com/office/powerpoint/2010/main" val="85653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The Calendar Lesson</a:t>
            </a:r>
            <a:endParaRPr lang="en-US" dirty="0"/>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US" sz="3200" b="1"/>
              <a:t>Standard:</a:t>
            </a:r>
            <a:r>
              <a:rPr lang="en-US" sz="3200"/>
              <a:t> Count, compare, and represent numbers up to 120, with an emphasis on groups of tens and ones.</a:t>
            </a:r>
            <a:endParaRPr lang="en-US" sz="3200" dirty="0"/>
          </a:p>
          <a:p>
            <a:r>
              <a:rPr lang="en-US" sz="3200" b="1"/>
              <a:t>Benchmarks:</a:t>
            </a:r>
            <a:endParaRPr lang="en-US" sz="3200" b="1" dirty="0"/>
          </a:p>
          <a:p>
            <a:r>
              <a:rPr lang="en-US" sz="3200"/>
              <a:t>1.1.1.2 </a:t>
            </a:r>
            <a:r>
              <a:rPr lang="en-US" sz="3200" dirty="0">
                <a:latin typeface="Century Gothic" charset="0"/>
              </a:rPr>
              <a:t>Read, write and represent whole numbers up to 120. Representations may include numerals, addition and subtraction, pictures, tally marks, number lines and manipulatives, such as bundles of sticks and base 10 blocks. </a:t>
            </a:r>
          </a:p>
          <a:p>
            <a:r>
              <a:rPr lang="en-US" sz="3200" dirty="0">
                <a:latin typeface="Century Gothic" charset="0"/>
              </a:rPr>
              <a:t>1.1.1.5 Compare and order whole numbers up to 120. </a:t>
            </a:r>
          </a:p>
          <a:p>
            <a:endParaRPr lang="en-US" dirty="0"/>
          </a:p>
        </p:txBody>
      </p:sp>
    </p:spTree>
    <p:extLst>
      <p:ext uri="{BB962C8B-B14F-4D97-AF65-F5344CB8AC3E}">
        <p14:creationId xmlns:p14="http://schemas.microsoft.com/office/powerpoint/2010/main" val="64892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The Calendar Lesson</a:t>
            </a:r>
            <a:endParaRPr lang="en-US" dirty="0"/>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US" sz="2800" b="1"/>
              <a:t>Content Objectives: </a:t>
            </a:r>
            <a:endParaRPr lang="en-US" sz="2800" b="1" dirty="0"/>
          </a:p>
          <a:p>
            <a:r>
              <a:rPr lang="en-US" sz="2800"/>
              <a:t>Students will be able to count forward by 1s. </a:t>
            </a:r>
            <a:endParaRPr lang="en-US" sz="2800" dirty="0"/>
          </a:p>
          <a:p>
            <a:r>
              <a:rPr lang="en-US" sz="2800"/>
              <a:t>Students will be able to record ordered whole numbers</a:t>
            </a:r>
            <a:endParaRPr lang="en-US" sz="2800" dirty="0"/>
          </a:p>
          <a:p>
            <a:r>
              <a:rPr lang="en-US" sz="2800"/>
              <a:t>Students will be able to use a calendar to answer questions about the days of the week, months of the year, and the date. </a:t>
            </a:r>
            <a:endParaRPr lang="en-US" sz="2800" dirty="0"/>
          </a:p>
          <a:p>
            <a:endParaRPr lang="en-US" dirty="0"/>
          </a:p>
          <a:p>
            <a:r>
              <a:rPr lang="en-US" sz="2800" b="1"/>
              <a:t>Language Objective:</a:t>
            </a:r>
            <a:endParaRPr lang="en-US" sz="2800" b="1" dirty="0"/>
          </a:p>
          <a:p>
            <a:r>
              <a:rPr lang="en-US" sz="2800"/>
              <a:t>Students will be able to orally state the current date using the provided sentence frame.  </a:t>
            </a:r>
            <a:endParaRPr lang="en-US" sz="2800" dirty="0"/>
          </a:p>
        </p:txBody>
      </p:sp>
    </p:spTree>
    <p:extLst>
      <p:ext uri="{BB962C8B-B14F-4D97-AF65-F5344CB8AC3E}">
        <p14:creationId xmlns:p14="http://schemas.microsoft.com/office/powerpoint/2010/main" val="145650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The Calendar Lesson</a:t>
            </a:r>
            <a:endParaRPr lang="en-US" dirty="0"/>
          </a:p>
        </p:txBody>
      </p:sp>
      <p:sp>
        <p:nvSpPr>
          <p:cNvPr id="3" name="Content Placeholder 2"/>
          <p:cNvSpPr>
            <a:spLocks noGrp="1"/>
          </p:cNvSpPr>
          <p:nvPr>
            <p:ph sz="half" idx="1"/>
          </p:nvPr>
        </p:nvSpPr>
        <p:spPr/>
        <p:txBody>
          <a:bodyPr vert="horz" lIns="91440" tIns="45720" rIns="91440" bIns="45720" rtlCol="0" anchor="t">
            <a:normAutofit/>
          </a:bodyPr>
          <a:lstStyle/>
          <a:p>
            <a:r>
              <a:rPr lang="en-US" sz="2400" b="1"/>
              <a:t>Assessment</a:t>
            </a:r>
            <a:endParaRPr lang="en-US" sz="2400" b="1" dirty="0"/>
          </a:p>
          <a:p>
            <a:r>
              <a:rPr lang="en-US" sz="2400"/>
              <a:t>Formative</a:t>
            </a:r>
            <a:endParaRPr lang="en-US" sz="2400" dirty="0"/>
          </a:p>
          <a:p>
            <a:r>
              <a:rPr lang="en-US" sz="2400"/>
              <a:t>Questioning and discussion</a:t>
            </a:r>
            <a:endParaRPr lang="en-US" sz="2400" dirty="0"/>
          </a:p>
          <a:p>
            <a:r>
              <a:rPr lang="en-US" sz="2400"/>
              <a:t>Observation</a:t>
            </a:r>
            <a:endParaRPr lang="en-US" sz="2400" dirty="0"/>
          </a:p>
          <a:p>
            <a:r>
              <a:rPr lang="en-US" sz="2400"/>
              <a:t>Visual representation</a:t>
            </a:r>
            <a:endParaRPr lang="en-US" sz="2400" dirty="0"/>
          </a:p>
          <a:p>
            <a:endParaRPr lang="en-US" dirty="0"/>
          </a:p>
        </p:txBody>
      </p:sp>
      <p:sp>
        <p:nvSpPr>
          <p:cNvPr id="4" name="Content Placeholder 3"/>
          <p:cNvSpPr>
            <a:spLocks noGrp="1"/>
          </p:cNvSpPr>
          <p:nvPr>
            <p:ph sz="half" idx="2"/>
          </p:nvPr>
        </p:nvSpPr>
        <p:spPr/>
        <p:txBody>
          <a:bodyPr vert="horz" lIns="91440" tIns="45720" rIns="91440" bIns="45720" rtlCol="0" anchor="t">
            <a:normAutofit/>
          </a:bodyPr>
          <a:lstStyle/>
          <a:p>
            <a:r>
              <a:rPr lang="en-US" sz="2400" b="1"/>
              <a:t>Materials</a:t>
            </a:r>
            <a:endParaRPr lang="en-US" sz="2400" b="1" dirty="0"/>
          </a:p>
          <a:p>
            <a:r>
              <a:rPr lang="en-US" sz="2400"/>
              <a:t>Math Journal 1, p. 4</a:t>
            </a:r>
            <a:endParaRPr lang="en-US" sz="2400" dirty="0"/>
          </a:p>
        </p:txBody>
      </p:sp>
    </p:spTree>
    <p:extLst>
      <p:ext uri="{BB962C8B-B14F-4D97-AF65-F5344CB8AC3E}">
        <p14:creationId xmlns:p14="http://schemas.microsoft.com/office/powerpoint/2010/main" val="357788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Flow of Lesson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3439756"/>
              </p:ext>
            </p:extLst>
          </p:nvPr>
        </p:nvGraphicFramePr>
        <p:xfrm>
          <a:off x="560838" y="1567612"/>
          <a:ext cx="11178905" cy="4451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30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Work</a:t>
            </a:r>
            <a:endParaRPr lang="en-US" dirty="0"/>
          </a:p>
        </p:txBody>
      </p:sp>
      <p:pic>
        <p:nvPicPr>
          <p:cNvPr id="4" name="Content Placeholder 3"/>
          <p:cNvPicPr>
            <a:picLocks noGrp="1" noChangeAspect="1"/>
          </p:cNvPicPr>
          <p:nvPr>
            <p:ph idx="1"/>
          </p:nvPr>
        </p:nvPicPr>
        <p:blipFill>
          <a:blip r:embed="rId3"/>
          <a:stretch>
            <a:fillRect/>
          </a:stretch>
        </p:blipFill>
        <p:spPr>
          <a:xfrm rot="5400000">
            <a:off x="432631" y="1790181"/>
            <a:ext cx="2869039" cy="3714818"/>
          </a:xfrm>
        </p:spPr>
      </p:pic>
      <p:pic>
        <p:nvPicPr>
          <p:cNvPr id="5" name="Picture 4"/>
          <p:cNvPicPr>
            <a:picLocks noChangeAspect="1"/>
          </p:cNvPicPr>
          <p:nvPr/>
        </p:nvPicPr>
        <p:blipFill>
          <a:blip r:embed="rId4"/>
          <a:stretch>
            <a:fillRect/>
          </a:stretch>
        </p:blipFill>
        <p:spPr>
          <a:xfrm>
            <a:off x="3737552" y="3332452"/>
            <a:ext cx="3842982" cy="2956647"/>
          </a:xfrm>
          <a:prstGeom prst="rect">
            <a:avLst/>
          </a:prstGeom>
        </p:spPr>
      </p:pic>
      <p:pic>
        <p:nvPicPr>
          <p:cNvPr id="8" name="Picture 7"/>
          <p:cNvPicPr>
            <a:picLocks noChangeAspect="1"/>
          </p:cNvPicPr>
          <p:nvPr/>
        </p:nvPicPr>
        <p:blipFill>
          <a:blip r:embed="rId5"/>
          <a:stretch>
            <a:fillRect/>
          </a:stretch>
        </p:blipFill>
        <p:spPr>
          <a:xfrm>
            <a:off x="7452736" y="2294081"/>
            <a:ext cx="4228322" cy="3257550"/>
          </a:xfrm>
          <a:prstGeom prst="rect">
            <a:avLst/>
          </a:prstGeom>
        </p:spPr>
      </p:pic>
    </p:spTree>
    <p:extLst>
      <p:ext uri="{BB962C8B-B14F-4D97-AF65-F5344CB8AC3E}">
        <p14:creationId xmlns:p14="http://schemas.microsoft.com/office/powerpoint/2010/main" val="330677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Focus Question</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3200"/>
              <a:t>How is the teacher instruction reflected in the student work? </a:t>
            </a:r>
            <a:endParaRPr lang="en-US" sz="3200" dirty="0"/>
          </a:p>
          <a:p>
            <a:endParaRPr lang="en-US" sz="3200" dirty="0"/>
          </a:p>
          <a:p>
            <a:r>
              <a:rPr lang="en-US" sz="3200" dirty="0">
                <a:latin typeface="Century Gothic" charset="0"/>
                <a:hlinkClick r:id="rId3"/>
              </a:rPr>
              <a:t>https://youtu.be/Ak5AfmkopJM</a:t>
            </a:r>
            <a:endParaRPr lang="en-US" sz="3200" dirty="0">
              <a:latin typeface="Century Gothic" charset="0"/>
            </a:endParaRPr>
          </a:p>
          <a:p>
            <a:endParaRPr lang="en-US" sz="3200" dirty="0">
              <a:latin typeface="Century Gothic" charset="0"/>
            </a:endParaRPr>
          </a:p>
        </p:txBody>
      </p:sp>
    </p:spTree>
    <p:extLst>
      <p:ext uri="{BB962C8B-B14F-4D97-AF65-F5344CB8AC3E}">
        <p14:creationId xmlns:p14="http://schemas.microsoft.com/office/powerpoint/2010/main" val="3325342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0</Words>
  <Application>Microsoft Office PowerPoint</Application>
  <PresentationFormat>Widescreen</PresentationFormat>
  <Paragraphs>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 Boardroom</vt:lpstr>
      <vt:lpstr>Tuning Protocol</vt:lpstr>
      <vt:lpstr>Context for Learning</vt:lpstr>
      <vt:lpstr>Context for Learning</vt:lpstr>
      <vt:lpstr>Planning: The Calendar Lesson</vt:lpstr>
      <vt:lpstr>Planning: The Calendar Lesson</vt:lpstr>
      <vt:lpstr>Planning: The Calendar Lesson</vt:lpstr>
      <vt:lpstr>Planning: Flow of Lesson</vt:lpstr>
      <vt:lpstr>Student Work</vt:lpstr>
      <vt:lpstr>Focus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8</cp:revision>
  <dcterms:created xsi:type="dcterms:W3CDTF">2014-09-12T02:10:31Z</dcterms:created>
  <dcterms:modified xsi:type="dcterms:W3CDTF">2015-10-22T20:11:04Z</dcterms:modified>
</cp:coreProperties>
</file>